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7" r:id="rId2"/>
    <p:sldId id="261" r:id="rId3"/>
    <p:sldId id="273" r:id="rId4"/>
    <p:sldId id="274" r:id="rId5"/>
    <p:sldId id="258" r:id="rId6"/>
    <p:sldId id="259" r:id="rId7"/>
    <p:sldId id="263" r:id="rId8"/>
    <p:sldId id="264" r:id="rId9"/>
    <p:sldId id="265" r:id="rId10"/>
    <p:sldId id="286" r:id="rId11"/>
    <p:sldId id="256" r:id="rId12"/>
    <p:sldId id="266" r:id="rId13"/>
    <p:sldId id="269" r:id="rId14"/>
    <p:sldId id="270" r:id="rId15"/>
    <p:sldId id="288" r:id="rId16"/>
    <p:sldId id="271" r:id="rId17"/>
    <p:sldId id="285" r:id="rId18"/>
    <p:sldId id="267" r:id="rId19"/>
    <p:sldId id="268" r:id="rId20"/>
    <p:sldId id="275" r:id="rId21"/>
    <p:sldId id="280" r:id="rId22"/>
    <p:sldId id="279" r:id="rId23"/>
    <p:sldId id="281" r:id="rId24"/>
    <p:sldId id="282" r:id="rId25"/>
    <p:sldId id="276" r:id="rId26"/>
    <p:sldId id="277" r:id="rId27"/>
    <p:sldId id="278" r:id="rId28"/>
    <p:sldId id="283" r:id="rId29"/>
    <p:sldId id="289" r:id="rId30"/>
    <p:sldId id="292" r:id="rId31"/>
    <p:sldId id="297" r:id="rId32"/>
    <p:sldId id="298" r:id="rId33"/>
    <p:sldId id="291" r:id="rId34"/>
    <p:sldId id="290" r:id="rId35"/>
    <p:sldId id="294" r:id="rId36"/>
    <p:sldId id="293" r:id="rId37"/>
    <p:sldId id="260" r:id="rId38"/>
    <p:sldId id="287" r:id="rId39"/>
    <p:sldId id="272" r:id="rId40"/>
    <p:sldId id="295" r:id="rId41"/>
    <p:sldId id="296" r:id="rId42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4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Distrib poveri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Sud Asia</c:v>
                </c:pt>
                <c:pt idx="1">
                  <c:v>Africa</c:v>
                </c:pt>
                <c:pt idx="2">
                  <c:v>Est Asia</c:v>
                </c:pt>
                <c:pt idx="3">
                  <c:v>Altri paesi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507.0</c:v>
                </c:pt>
                <c:pt idx="1">
                  <c:v>414.0</c:v>
                </c:pt>
                <c:pt idx="2">
                  <c:v>251.0</c:v>
                </c:pt>
                <c:pt idx="3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652F0-0B3C-ED41-967F-D4BA24E12BBD}" type="datetimeFigureOut">
              <a:rPr lang="it-IT" smtClean="0"/>
              <a:t>30/10/13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055B6-25EB-264D-B589-87B214C5D27D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15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it-IT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AC7A5-AFED-6C47-B0A4-4CFCA121A8A3}" type="slidenum">
              <a:rPr lang="en-GB"/>
              <a:pPr/>
              <a:t>36</a:t>
            </a:fld>
            <a:endParaRPr lang="en-GB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9EB-8F8E-9A4D-981C-BDEB0B7FED37}" type="datetimeFigureOut">
              <a:rPr lang="it-IT" smtClean="0"/>
              <a:t>30/10/13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6219F-BDEF-6F4B-AFF4-244D7E5F080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9EB-8F8E-9A4D-981C-BDEB0B7FED37}" type="datetimeFigureOut">
              <a:rPr lang="it-IT" smtClean="0"/>
              <a:t>30/10/13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6219F-BDEF-6F4B-AFF4-244D7E5F080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9EB-8F8E-9A4D-981C-BDEB0B7FED37}" type="datetimeFigureOut">
              <a:rPr lang="it-IT" smtClean="0"/>
              <a:t>30/10/13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6219F-BDEF-6F4B-AFF4-244D7E5F080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3CA9D-CFCF-9A49-AA2F-5F5FEAF8C0CC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7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B9C68-DA63-9946-8D77-B70AADD646E8}" type="slidenum">
              <a:rPr lang="en-US"/>
              <a:pPr>
                <a:defRPr/>
              </a:pPr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9EB-8F8E-9A4D-981C-BDEB0B7FED37}" type="datetimeFigureOut">
              <a:rPr lang="it-IT" smtClean="0"/>
              <a:t>30/10/13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6219F-BDEF-6F4B-AFF4-244D7E5F080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9EB-8F8E-9A4D-981C-BDEB0B7FED37}" type="datetimeFigureOut">
              <a:rPr lang="it-IT" smtClean="0"/>
              <a:t>30/10/13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6219F-BDEF-6F4B-AFF4-244D7E5F080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9EB-8F8E-9A4D-981C-BDEB0B7FED37}" type="datetimeFigureOut">
              <a:rPr lang="it-IT" smtClean="0"/>
              <a:t>30/10/13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6219F-BDEF-6F4B-AFF4-244D7E5F080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9EB-8F8E-9A4D-981C-BDEB0B7FED37}" type="datetimeFigureOut">
              <a:rPr lang="it-IT" smtClean="0"/>
              <a:t>30/10/13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6219F-BDEF-6F4B-AFF4-244D7E5F080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9EB-8F8E-9A4D-981C-BDEB0B7FED37}" type="datetimeFigureOut">
              <a:rPr lang="it-IT" smtClean="0"/>
              <a:t>30/10/13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6219F-BDEF-6F4B-AFF4-244D7E5F080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9EB-8F8E-9A4D-981C-BDEB0B7FED37}" type="datetimeFigureOut">
              <a:rPr lang="it-IT" smtClean="0"/>
              <a:t>30/10/13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6219F-BDEF-6F4B-AFF4-244D7E5F080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9EB-8F8E-9A4D-981C-BDEB0B7FED37}" type="datetimeFigureOut">
              <a:rPr lang="it-IT" smtClean="0"/>
              <a:t>30/10/13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6219F-BDEF-6F4B-AFF4-244D7E5F080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39EB-8F8E-9A4D-981C-BDEB0B7FED37}" type="datetimeFigureOut">
              <a:rPr lang="it-IT" smtClean="0"/>
              <a:t>30/10/13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6219F-BDEF-6F4B-AFF4-244D7E5F080D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439EB-8F8E-9A4D-981C-BDEB0B7FED37}" type="datetimeFigureOut">
              <a:rPr lang="it-IT" smtClean="0"/>
              <a:t>30/10/13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6219F-BDEF-6F4B-AFF4-244D7E5F080D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t.wrs.yahoo.com/_ylt=A0WTf20LEFlNHEYACzMdDQx.;_ylu=X3oDMTBpY2Y5NXNiBHBvcwM2BHNlYwNzcgR2dGlkAw--/SIG=1i205ont3/EXP=1297711243/**http:/it.images.search.yahoo.com/images/view?back=http://it.images.search.yahoo.com/search/images?p=tacito&amp;ei=UTF-8&amp;fr=slv1-adbe&amp;fr2=tab-web&amp;w=507&amp;h=599&amp;imgurl=www.romaspqr.it/ROMA/Imperatori/Claudio_Tacito.gif&amp;rurl=http://maturita.scuolazoo.it/per-la-seconda-prova-e-iniziato-il-toto-versione&amp;size=144k&amp;name=Tacito&amp;p=tacito&amp;oid=202da0259df20e98&amp;fr2=tab-web&amp;no=6&amp;tt=9616&amp;sigr=12doqiq1v&amp;sigi=11ib84nh2&amp;sigb=12qr97krn&amp;type=gif&amp;.crumb=cVX/ySfdvC5" TargetMode="Externa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0.png"/><Relationship Id="rId6" Type="http://schemas.openxmlformats.org/officeDocument/2006/relationships/oleObject" Target="../embeddings/oleObject2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399839"/>
            <a:ext cx="7772400" cy="3200612"/>
          </a:xfrm>
        </p:spPr>
        <p:txBody>
          <a:bodyPr/>
          <a:lstStyle/>
          <a:p>
            <a:r>
              <a:rPr lang="it-IT" sz="4800" b="1" dirty="0" smtClean="0">
                <a:solidFill>
                  <a:srgbClr val="0000FF"/>
                </a:solidFill>
              </a:rPr>
              <a:t>Crisi? Quale crisi?</a:t>
            </a:r>
            <a:br>
              <a:rPr lang="it-IT" sz="4800" b="1" dirty="0" smtClean="0">
                <a:solidFill>
                  <a:srgbClr val="0000FF"/>
                </a:solidFill>
              </a:rPr>
            </a:br>
            <a:r>
              <a:rPr lang="it-IT" sz="2800" b="1" dirty="0" smtClean="0">
                <a:solidFill>
                  <a:srgbClr val="0000FF"/>
                </a:solidFill>
              </a:rPr>
              <a:t>Una lettura della crisi misurata sui tempi lunghi</a:t>
            </a:r>
            <a:r>
              <a:rPr lang="it-IT" b="1" dirty="0" smtClean="0">
                <a:solidFill>
                  <a:srgbClr val="0000FF"/>
                </a:solidFill>
              </a:rPr>
              <a:t/>
            </a:r>
            <a:br>
              <a:rPr lang="it-IT" b="1" dirty="0" smtClean="0">
                <a:solidFill>
                  <a:srgbClr val="0000FF"/>
                </a:solidFill>
              </a:rPr>
            </a:br>
            <a:r>
              <a:rPr lang="it-IT" b="1" dirty="0" smtClean="0">
                <a:solidFill>
                  <a:srgbClr val="0000FF"/>
                </a:solidFill>
              </a:rPr>
              <a:t/>
            </a:r>
            <a:br>
              <a:rPr lang="it-IT" b="1" dirty="0" smtClean="0">
                <a:solidFill>
                  <a:srgbClr val="0000FF"/>
                </a:solidFill>
              </a:rPr>
            </a:br>
            <a:r>
              <a:rPr lang="it-IT" sz="3200" b="1" dirty="0" smtClean="0">
                <a:solidFill>
                  <a:srgbClr val="008000"/>
                </a:solidFill>
              </a:rPr>
              <a:t>Gianni Toniolo</a:t>
            </a:r>
            <a:endParaRPr lang="it-IT" sz="3200" b="1" dirty="0">
              <a:solidFill>
                <a:srgbClr val="008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249254"/>
            <a:ext cx="6400800" cy="1389545"/>
          </a:xfrm>
        </p:spPr>
        <p:txBody>
          <a:bodyPr/>
          <a:lstStyle/>
          <a:p>
            <a:r>
              <a:rPr lang="it-IT" sz="2400" dirty="0"/>
              <a:t>CERCATORI DI FUTURO (II)</a:t>
            </a:r>
          </a:p>
          <a:p>
            <a:r>
              <a:rPr lang="it-IT" sz="2400" dirty="0"/>
              <a:t>TRA ECONOMIA E DEMOCRAZIA</a:t>
            </a:r>
          </a:p>
          <a:p>
            <a:r>
              <a:rPr lang="it-IT" sz="2400" dirty="0" smtClean="0"/>
              <a:t>Camaldoli 1 </a:t>
            </a:r>
            <a:r>
              <a:rPr lang="it-IT" sz="2400" dirty="0"/>
              <a:t>Novembre </a:t>
            </a:r>
            <a:r>
              <a:rPr lang="it-IT" sz="2400" dirty="0" smtClean="0"/>
              <a:t>2013</a:t>
            </a:r>
            <a:endParaRPr lang="it-IT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4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00FF"/>
                </a:solidFill>
              </a:rPr>
              <a:t>Oltre il PIL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Dal 1990 al 2010, in quasi tutti i paesi ma soprattutto in quelli  più poveri: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- E’ aumentata la speranza di vita alla nascita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- E’ molto diminuita la mortalità infantile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- E’ aumentata la speranza di vita a 60 anni</a:t>
            </a:r>
          </a:p>
          <a:p>
            <a:pPr marL="0" indent="0">
              <a:buNone/>
            </a:pPr>
            <a:r>
              <a:rPr lang="it-IT" dirty="0"/>
              <a:t>	</a:t>
            </a:r>
            <a:r>
              <a:rPr lang="it-IT" dirty="0" smtClean="0"/>
              <a:t>- E’ diminuita l’incidenza di malattie infettive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801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3366FF"/>
                </a:solidFill>
              </a:rPr>
              <a:t>L’occidente</a:t>
            </a:r>
            <a:r>
              <a:rPr lang="en-US" b="1" dirty="0" smtClean="0">
                <a:solidFill>
                  <a:srgbClr val="3366FF"/>
                </a:solidFill>
              </a:rPr>
              <a:t> e </a:t>
            </a:r>
            <a:r>
              <a:rPr lang="en-US" b="1" dirty="0" err="1" smtClean="0">
                <a:solidFill>
                  <a:srgbClr val="3366FF"/>
                </a:solidFill>
              </a:rPr>
              <a:t>il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mondo</a:t>
            </a:r>
            <a:r>
              <a:rPr lang="en-US" b="1" dirty="0" smtClean="0">
                <a:solidFill>
                  <a:srgbClr val="3366FF"/>
                </a:solidFill>
              </a:rPr>
              <a:t/>
            </a:r>
            <a:br>
              <a:rPr lang="en-US" b="1" dirty="0" smtClean="0">
                <a:solidFill>
                  <a:srgbClr val="3366FF"/>
                </a:solidFill>
              </a:rPr>
            </a:br>
            <a:r>
              <a:rPr lang="en-US" b="1" dirty="0" smtClean="0">
                <a:solidFill>
                  <a:srgbClr val="3366FF"/>
                </a:solidFill>
              </a:rPr>
              <a:t>(</a:t>
            </a:r>
            <a:r>
              <a:rPr lang="en-US" b="1" dirty="0" err="1" smtClean="0">
                <a:solidFill>
                  <a:srgbClr val="3366FF"/>
                </a:solidFill>
              </a:rPr>
              <a:t>redditi</a:t>
            </a:r>
            <a:r>
              <a:rPr lang="en-US" b="1" dirty="0" smtClean="0">
                <a:solidFill>
                  <a:srgbClr val="3366FF"/>
                </a:solidFill>
              </a:rPr>
              <a:t> per </a:t>
            </a:r>
            <a:r>
              <a:rPr lang="en-US" b="1" dirty="0" err="1" smtClean="0">
                <a:solidFill>
                  <a:srgbClr val="3366FF"/>
                </a:solidFill>
              </a:rPr>
              <a:t>abitante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nel</a:t>
            </a:r>
            <a:r>
              <a:rPr lang="en-US" b="1" dirty="0" smtClean="0">
                <a:solidFill>
                  <a:srgbClr val="3366FF"/>
                </a:solidFill>
              </a:rPr>
              <a:t> 2012)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3947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3366FF"/>
                </a:solidFill>
              </a:rPr>
              <a:t>Le </a:t>
            </a:r>
            <a:r>
              <a:rPr lang="it-IT" b="1" dirty="0" smtClean="0">
                <a:solidFill>
                  <a:srgbClr val="3366FF"/>
                </a:solidFill>
              </a:rPr>
              <a:t>cattive </a:t>
            </a:r>
            <a:r>
              <a:rPr lang="it-IT" b="1" dirty="0">
                <a:solidFill>
                  <a:srgbClr val="3366FF"/>
                </a:solidFill>
              </a:rPr>
              <a:t>notizie della “seconda </a:t>
            </a:r>
            <a:r>
              <a:rPr lang="it-IT" b="1" dirty="0" smtClean="0">
                <a:solidFill>
                  <a:srgbClr val="3366FF"/>
                </a:solidFill>
              </a:rPr>
              <a:t>globalizzazione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distribuzione del reddito all’interno dei paesi è diventata più diseguale a partire dagli anni </a:t>
            </a:r>
            <a:r>
              <a:rPr lang="fr-FR" dirty="0" smtClean="0"/>
              <a:t>’</a:t>
            </a:r>
            <a:r>
              <a:rPr lang="it-IT" dirty="0" smtClean="0"/>
              <a:t>90</a:t>
            </a:r>
          </a:p>
          <a:p>
            <a:pPr lvl="1"/>
            <a:r>
              <a:rPr lang="it-IT" dirty="0" smtClean="0"/>
              <a:t>Tecnologia?</a:t>
            </a:r>
          </a:p>
          <a:p>
            <a:pPr lvl="1"/>
            <a:r>
              <a:rPr lang="it-IT" dirty="0" smtClean="0"/>
              <a:t>Globalizzazione?</a:t>
            </a:r>
            <a:endParaRPr lang="it-IT" dirty="0"/>
          </a:p>
          <a:p>
            <a:r>
              <a:rPr lang="it-IT" dirty="0" smtClean="0"/>
              <a:t>La crescita impatta sull’ambiente aumenta</a:t>
            </a:r>
          </a:p>
          <a:p>
            <a:r>
              <a:rPr lang="it-IT" dirty="0" smtClean="0"/>
              <a:t>Un modo multipolare (bi polare?) è più instabile mentre la mondializzazione richiede accresciuta cooperazione</a:t>
            </a:r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8164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29" y="508000"/>
            <a:ext cx="807357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1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3366FF"/>
                </a:solidFill>
              </a:rPr>
              <a:t>Gli Stati </a:t>
            </a:r>
            <a:r>
              <a:rPr lang="it-IT" sz="3600" b="1" dirty="0">
                <a:solidFill>
                  <a:srgbClr val="3366FF"/>
                </a:solidFill>
              </a:rPr>
              <a:t>U</a:t>
            </a:r>
            <a:r>
              <a:rPr lang="it-IT" sz="3600" b="1" dirty="0" smtClean="0">
                <a:solidFill>
                  <a:srgbClr val="3366FF"/>
                </a:solidFill>
              </a:rPr>
              <a:t>niti della disuguaglianza</a:t>
            </a:r>
            <a:br>
              <a:rPr lang="it-IT" sz="3600" b="1" dirty="0" smtClean="0">
                <a:solidFill>
                  <a:srgbClr val="3366FF"/>
                </a:solidFill>
              </a:rPr>
            </a:br>
            <a:r>
              <a:rPr lang="it-IT" sz="3600" b="1" dirty="0" smtClean="0">
                <a:solidFill>
                  <a:srgbClr val="3366FF"/>
                </a:solidFill>
              </a:rPr>
              <a:t>Quota di reddito dei primi 10%</a:t>
            </a:r>
            <a:endParaRPr lang="it-IT" sz="3600" b="1" dirty="0">
              <a:solidFill>
                <a:srgbClr val="3366FF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83" y="1600200"/>
            <a:ext cx="5529521" cy="505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3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lang="it-IT" sz="2800" b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Household expenditure inequality, 1861-2011</a:t>
            </a:r>
            <a:endParaRPr lang="it-IT" sz="4000" b="1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133600" y="2971800"/>
            <a:ext cx="5867400" cy="19050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086600" y="4191000"/>
            <a:ext cx="1066800" cy="68580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8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2943"/>
            <a:ext cx="8229600" cy="1143000"/>
          </a:xfrm>
        </p:spPr>
        <p:txBody>
          <a:bodyPr>
            <a:noAutofit/>
          </a:bodyPr>
          <a:lstStyle/>
          <a:p>
            <a:r>
              <a:rPr lang="it-IT" sz="3200" dirty="0" smtClean="0"/>
              <a:t>Distribuzione reddito in alcuni paesi  </a:t>
            </a:r>
            <a:br>
              <a:rPr lang="it-IT" sz="3200" dirty="0" smtClean="0"/>
            </a:br>
            <a:r>
              <a:rPr lang="it-IT" sz="1800" dirty="0" smtClean="0"/>
              <a:t>(</a:t>
            </a:r>
            <a:r>
              <a:rPr lang="it-IT" sz="1800" dirty="0" err="1" smtClean="0"/>
              <a:t>Gini</a:t>
            </a:r>
            <a:r>
              <a:rPr lang="it-IT" sz="1800" dirty="0" smtClean="0"/>
              <a:t>: il numero più elevato indica maggiore disuguaglianza</a:t>
            </a:r>
            <a:r>
              <a:rPr lang="it-IT" sz="3200" dirty="0" smtClean="0"/>
              <a:t>)</a:t>
            </a:r>
            <a:endParaRPr lang="it-IT" sz="32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109608"/>
              </p:ext>
            </p:extLst>
          </p:nvPr>
        </p:nvGraphicFramePr>
        <p:xfrm>
          <a:off x="457200" y="1600200"/>
          <a:ext cx="8229600" cy="5090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Dopo tasse e redistribuzione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Prima delle tasse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MEDIA</a:t>
                      </a:r>
                      <a:r>
                        <a:rPr lang="it-IT" baseline="0" dirty="0" smtClean="0"/>
                        <a:t> OECD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31,6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46,3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STATI UNITI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37,8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48.6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REGNO UNITO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34,2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50,6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ITALIA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33,7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53,4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GIAPPONE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32,9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46,2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SPAGNA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31,7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46,1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GERMANIA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29,5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50,4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FRANCIA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29,3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48,3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AUSTRIA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26,1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47,2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SVEZIA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25,9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40,9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NORVEGIA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25,0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41,0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CINA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42,5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320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00FF"/>
                </a:solidFill>
              </a:rPr>
              <a:t>Povertà infantile attorno al 2010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841" r="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177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00FF"/>
                </a:solidFill>
              </a:rPr>
              <a:t>Emissioni di CO2, 1960-2011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92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Emissioni di CO2 per abitante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7952" r="7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4240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Organizzazione della presentazione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Introduzione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Isaia</a:t>
            </a:r>
            <a:r>
              <a:rPr lang="en-US" b="1" dirty="0" smtClean="0">
                <a:solidFill>
                  <a:srgbClr val="FF0000"/>
                </a:solidFill>
              </a:rPr>
              <a:t> o </a:t>
            </a:r>
            <a:r>
              <a:rPr lang="en-US" b="1" dirty="0" err="1" smtClean="0">
                <a:solidFill>
                  <a:srgbClr val="FF0000"/>
                </a:solidFill>
              </a:rPr>
              <a:t>Geremia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L’economia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mondiale</a:t>
            </a:r>
            <a:r>
              <a:rPr lang="en-US" b="1" dirty="0" smtClean="0">
                <a:solidFill>
                  <a:srgbClr val="FF0000"/>
                </a:solidFill>
              </a:rPr>
              <a:t>, 1989 – 2007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	3. </a:t>
            </a:r>
            <a:r>
              <a:rPr lang="en-US" b="1" dirty="0" err="1">
                <a:solidFill>
                  <a:srgbClr val="FF0000"/>
                </a:solidFill>
              </a:rPr>
              <a:t>Crisi</a:t>
            </a:r>
            <a:r>
              <a:rPr lang="en-US" b="1" dirty="0">
                <a:solidFill>
                  <a:srgbClr val="FF0000"/>
                </a:solidFill>
              </a:rPr>
              <a:t>? Quale </a:t>
            </a:r>
            <a:r>
              <a:rPr lang="en-US" b="1" dirty="0" err="1">
                <a:solidFill>
                  <a:srgbClr val="FF0000"/>
                </a:solidFill>
              </a:rPr>
              <a:t>crisi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4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err="1" smtClean="0">
                <a:solidFill>
                  <a:srgbClr val="FF0000"/>
                </a:solidFill>
              </a:rPr>
              <a:t>L’Europa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err="1" smtClean="0">
                <a:solidFill>
                  <a:srgbClr val="FF0000"/>
                </a:solidFill>
              </a:rPr>
              <a:t>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grave </a:t>
            </a:r>
            <a:r>
              <a:rPr lang="en-US" b="1" dirty="0" err="1" smtClean="0">
                <a:solidFill>
                  <a:srgbClr val="FF0000"/>
                </a:solidFill>
              </a:rPr>
              <a:t>caso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dell’Italia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b="1" dirty="0" smtClean="0">
                <a:solidFill>
                  <a:srgbClr val="FF0000"/>
                </a:solidFill>
              </a:rPr>
              <a:t>Il </a:t>
            </a:r>
            <a:r>
              <a:rPr lang="en-US" b="1" dirty="0" err="1" smtClean="0">
                <a:solidFill>
                  <a:srgbClr val="FF0000"/>
                </a:solidFill>
              </a:rPr>
              <a:t>mondo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nostri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nipoti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	6. </a:t>
            </a:r>
            <a:r>
              <a:rPr lang="en-US" b="1" dirty="0" err="1" smtClean="0">
                <a:solidFill>
                  <a:srgbClr val="FF0000"/>
                </a:solidFill>
              </a:rPr>
              <a:t>Conclusioni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</a:rPr>
              <a:t>il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futuro</a:t>
            </a:r>
            <a:r>
              <a:rPr lang="en-US" b="1" dirty="0" smtClean="0">
                <a:solidFill>
                  <a:srgbClr val="FF0000"/>
                </a:solidFill>
              </a:rPr>
              <a:t> di welfare state e 			</a:t>
            </a:r>
            <a:r>
              <a:rPr lang="en-US" b="1" dirty="0" err="1" smtClean="0">
                <a:solidFill>
                  <a:srgbClr val="FF0000"/>
                </a:solidFill>
              </a:rPr>
              <a:t>democrazia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98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3. </a:t>
            </a:r>
            <a:r>
              <a:rPr lang="en-US" b="1" dirty="0" smtClean="0">
                <a:solidFill>
                  <a:srgbClr val="0000FF"/>
                </a:solidFill>
              </a:rPr>
              <a:t>CRISI? QUALE CRISI?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crisi saranno sempre con noi?</a:t>
            </a:r>
          </a:p>
          <a:p>
            <a:endParaRPr lang="it-IT" dirty="0" smtClean="0"/>
          </a:p>
          <a:p>
            <a:r>
              <a:rPr lang="it-IT" dirty="0" smtClean="0"/>
              <a:t>La Grande Recessione</a:t>
            </a:r>
          </a:p>
          <a:p>
            <a:pPr lvl="2"/>
            <a:r>
              <a:rPr lang="it-IT" dirty="0" smtClean="0"/>
              <a:t>Le origini</a:t>
            </a:r>
          </a:p>
          <a:p>
            <a:pPr lvl="2"/>
            <a:r>
              <a:rPr lang="it-IT" dirty="0" smtClean="0"/>
              <a:t>Sarebbe potuta andare molto peggio se non avessimo appreso la lezione degli anni Trenta</a:t>
            </a:r>
            <a:endParaRPr lang="it-IT" dirty="0"/>
          </a:p>
          <a:p>
            <a:r>
              <a:rPr lang="it-IT" dirty="0" smtClean="0"/>
              <a:t>Crisi mondiale o Atlantica?</a:t>
            </a:r>
          </a:p>
        </p:txBody>
      </p:sp>
    </p:spTree>
    <p:extLst>
      <p:ext uri="{BB962C8B-B14F-4D97-AF65-F5344CB8AC3E}">
        <p14:creationId xmlns:p14="http://schemas.microsoft.com/office/powerpoint/2010/main" val="3520880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ko-KR" sz="3600" b="1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86 a.C  &amp; 33 d.C</a:t>
            </a:r>
            <a:r>
              <a:rPr lang="it-IT" altLang="ko-KR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  <a:t>Cicerone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800" i="1">
                <a:latin typeface="Arial" charset="0"/>
                <a:ea typeface="ＭＳ Ｐゴシック" charset="0"/>
                <a:cs typeface="ＭＳ Ｐゴシック" charset="0"/>
              </a:rPr>
              <a:t>Pro Lege Manulia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):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Crisi in Asia si trasmette alle banche del Foro</a:t>
            </a:r>
          </a:p>
          <a:p>
            <a:pPr eaLnBrk="1" hangingPunct="1">
              <a:buFontTx/>
              <a:buNone/>
            </a:pPr>
            <a:r>
              <a:rPr lang="en-US" sz="2800">
                <a:solidFill>
                  <a:srgbClr val="CC3300"/>
                </a:solidFill>
                <a:latin typeface="Arial" charset="0"/>
                <a:ea typeface="ＭＳ Ｐゴシック" charset="0"/>
                <a:cs typeface="ＭＳ Ｐゴシック" charset="0"/>
              </a:rPr>
              <a:t>Tacito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(Annali):</a:t>
            </a:r>
          </a:p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	Ordine di Tiberio fa rarefare la liquidità e fallire costruttori e fornitori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en-GB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Rectangle 5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GB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3" name="Picture 7" descr="cesare_maccari_006_cicerone_denuncia_cati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58900"/>
            <a:ext cx="32781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9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3860800"/>
            <a:ext cx="188912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960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2833" y="-8289"/>
            <a:ext cx="8431083" cy="6728073"/>
          </a:xfrm>
          <a:noFill/>
        </p:spPr>
      </p:pic>
    </p:spTree>
    <p:extLst>
      <p:ext uri="{BB962C8B-B14F-4D97-AF65-F5344CB8AC3E}">
        <p14:creationId xmlns:p14="http://schemas.microsoft.com/office/powerpoint/2010/main" val="2741948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00FF"/>
                </a:solidFill>
              </a:rPr>
              <a:t>Charles </a:t>
            </a:r>
            <a:r>
              <a:rPr lang="it-IT" b="1" dirty="0" err="1" smtClean="0">
                <a:solidFill>
                  <a:srgbClr val="0000FF"/>
                </a:solidFill>
              </a:rPr>
              <a:t>Goodhart</a:t>
            </a:r>
            <a:r>
              <a:rPr lang="it-IT" b="1" dirty="0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pPr marL="0" indent="0">
              <a:buNone/>
            </a:pPr>
            <a:r>
              <a:rPr lang="it-IT" sz="4000" dirty="0" smtClean="0">
                <a:solidFill>
                  <a:srgbClr val="FF0000"/>
                </a:solidFill>
              </a:rPr>
              <a:t>“Finché ci sarà una banca ci sarà il pericolo di una crisi bancaria”</a:t>
            </a:r>
            <a:endParaRPr lang="it-IT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48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3366FF"/>
                </a:solidFill>
              </a:rPr>
              <a:t>Alle origini del 2007-8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Squilibri macroeconomici</a:t>
            </a:r>
          </a:p>
          <a:p>
            <a:pPr lvl="1"/>
            <a:r>
              <a:rPr lang="it-IT" dirty="0" smtClean="0"/>
              <a:t>Cina (&amp; Asia) in surplus strutturale</a:t>
            </a:r>
          </a:p>
          <a:p>
            <a:pPr lvl="1"/>
            <a:r>
              <a:rPr lang="it-IT" dirty="0" smtClean="0"/>
              <a:t>USA in disavanzo strutturale (grande afflusso di capitali)</a:t>
            </a:r>
          </a:p>
          <a:p>
            <a:r>
              <a:rPr lang="it-IT" dirty="0" smtClean="0"/>
              <a:t>Credito facile a tutti (sottovalutazione del rischio):</a:t>
            </a:r>
          </a:p>
          <a:p>
            <a:pPr lvl="1"/>
            <a:r>
              <a:rPr lang="it-IT" dirty="0" smtClean="0"/>
              <a:t>Governi</a:t>
            </a:r>
          </a:p>
          <a:p>
            <a:pPr lvl="1"/>
            <a:r>
              <a:rPr lang="it-IT" dirty="0" smtClean="0"/>
              <a:t>Imprese</a:t>
            </a:r>
          </a:p>
          <a:p>
            <a:pPr lvl="1"/>
            <a:r>
              <a:rPr lang="it-IT" dirty="0" smtClean="0"/>
              <a:t>Famiglie</a:t>
            </a:r>
          </a:p>
          <a:p>
            <a:r>
              <a:rPr lang="it-IT" dirty="0" smtClean="0"/>
              <a:t>Innovazioni finanziarie (alcune utili – es. i maltratti derivati – altre inutili)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3365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Produzione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industriale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mondiale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(1929 vs. 2008)</a:t>
            </a:r>
          </a:p>
        </p:txBody>
      </p:sp>
      <p:pic>
        <p:nvPicPr>
          <p:cNvPr id="31746" name="Picture 6" descr="eo%20fig%2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454150"/>
            <a:ext cx="6192837" cy="5310188"/>
          </a:xfrm>
          <a:noFill/>
        </p:spPr>
      </p:pic>
    </p:spTree>
    <p:extLst>
      <p:ext uri="{BB962C8B-B14F-4D97-AF65-F5344CB8AC3E}">
        <p14:creationId xmlns:p14="http://schemas.microsoft.com/office/powerpoint/2010/main" val="2122463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Commercio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mondiale</a:t>
            </a:r>
            <a:r>
              <a:rPr lang="en-US" sz="32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2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1929 vs. 2008)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1" name="Picture 6" descr="eo%20fig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192837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08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Tassi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sz="28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sconto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(media di 7 </a:t>
            </a:r>
            <a:r>
              <a:rPr lang="en-US" sz="28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banche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centrali</a:t>
            </a:r>
            <a:r>
              <a:rPr lang="en-US" sz="2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br>
              <a:rPr lang="en-US" sz="2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1929 vs. 2008)</a:t>
            </a:r>
          </a:p>
        </p:txBody>
      </p:sp>
      <p:pic>
        <p:nvPicPr>
          <p:cNvPr id="33794" name="Picture 6" descr="depression_fig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447800"/>
            <a:ext cx="6048375" cy="5200650"/>
          </a:xfrm>
          <a:noFill/>
        </p:spPr>
      </p:pic>
    </p:spTree>
    <p:extLst>
      <p:ext uri="{BB962C8B-B14F-4D97-AF65-F5344CB8AC3E}">
        <p14:creationId xmlns:p14="http://schemas.microsoft.com/office/powerpoint/2010/main" val="3664227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00FF"/>
                </a:solidFill>
              </a:rPr>
              <a:t>Crisi? Quale crisi?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Crescita media annua del </a:t>
            </a:r>
            <a:r>
              <a:rPr lang="it-IT" dirty="0" err="1" smtClean="0"/>
              <a:t>pil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02781"/>
              </p:ext>
            </p:extLst>
          </p:nvPr>
        </p:nvGraphicFramePr>
        <p:xfrm>
          <a:off x="1333500" y="2413000"/>
          <a:ext cx="6074833" cy="347641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196167"/>
                <a:gridCol w="952500"/>
                <a:gridCol w="952500"/>
                <a:gridCol w="973666"/>
              </a:tblGrid>
              <a:tr h="55033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2000-11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2011-12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2012-13</a:t>
                      </a:r>
                      <a:endParaRPr lang="it-IT" dirty="0"/>
                    </a:p>
                  </a:txBody>
                  <a:tcPr/>
                </a:tc>
              </a:tr>
              <a:tr h="339006">
                <a:tc>
                  <a:txBody>
                    <a:bodyPr/>
                    <a:lstStyle/>
                    <a:p>
                      <a:r>
                        <a:rPr lang="it-IT" dirty="0" smtClean="0"/>
                        <a:t>MONDO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2,7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2,3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2,4</a:t>
                      </a:r>
                      <a:endParaRPr lang="it-IT" dirty="0"/>
                    </a:p>
                  </a:txBody>
                  <a:tcPr/>
                </a:tc>
              </a:tr>
              <a:tr h="339006">
                <a:tc>
                  <a:txBody>
                    <a:bodyPr/>
                    <a:lstStyle/>
                    <a:p>
                      <a:r>
                        <a:rPr lang="it-IT" dirty="0" smtClean="0"/>
                        <a:t>Asia Orientale e pacifico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9,4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7,5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7,9</a:t>
                      </a:r>
                      <a:endParaRPr lang="it-IT" dirty="0"/>
                    </a:p>
                  </a:txBody>
                  <a:tcPr/>
                </a:tc>
              </a:tr>
              <a:tr h="339006">
                <a:tc>
                  <a:txBody>
                    <a:bodyPr/>
                    <a:lstStyle/>
                    <a:p>
                      <a:r>
                        <a:rPr lang="it-IT" dirty="0" smtClean="0"/>
                        <a:t>America Latina e Caraibi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3,9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3,0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3,6</a:t>
                      </a:r>
                      <a:endParaRPr lang="it-IT" dirty="0"/>
                    </a:p>
                  </a:txBody>
                  <a:tcPr/>
                </a:tc>
              </a:tr>
              <a:tr h="339006">
                <a:tc>
                  <a:txBody>
                    <a:bodyPr/>
                    <a:lstStyle/>
                    <a:p>
                      <a:r>
                        <a:rPr lang="it-IT" dirty="0" smtClean="0"/>
                        <a:t>Medio Oriente e Nord Africa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4,7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0,2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2,4</a:t>
                      </a:r>
                      <a:endParaRPr lang="it-IT" dirty="0"/>
                    </a:p>
                  </a:txBody>
                  <a:tcPr/>
                </a:tc>
              </a:tr>
              <a:tr h="339006">
                <a:tc>
                  <a:txBody>
                    <a:bodyPr/>
                    <a:lstStyle/>
                    <a:p>
                      <a:r>
                        <a:rPr lang="it-IT" dirty="0" smtClean="0"/>
                        <a:t>Asia meridionale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7,3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5,4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5,7</a:t>
                      </a:r>
                      <a:endParaRPr lang="it-IT" dirty="0"/>
                    </a:p>
                  </a:txBody>
                  <a:tcPr/>
                </a:tc>
              </a:tr>
              <a:tr h="339006">
                <a:tc>
                  <a:txBody>
                    <a:bodyPr/>
                    <a:lstStyle/>
                    <a:p>
                      <a:r>
                        <a:rPr lang="it-IT" dirty="0" smtClean="0"/>
                        <a:t>Africa sub-sahariana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4,9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4,6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4,9</a:t>
                      </a:r>
                      <a:endParaRPr lang="it-IT" dirty="0"/>
                    </a:p>
                  </a:txBody>
                  <a:tcPr/>
                </a:tc>
              </a:tr>
              <a:tr h="339006">
                <a:tc>
                  <a:txBody>
                    <a:bodyPr/>
                    <a:lstStyle/>
                    <a:p>
                      <a:r>
                        <a:rPr lang="it-IT" dirty="0" smtClean="0"/>
                        <a:t>Paesi sviluppati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1,3</a:t>
                      </a:r>
                      <a:endParaRPr lang="it-IT" dirty="0"/>
                    </a:p>
                  </a:txBody>
                  <a:tcPr/>
                </a:tc>
              </a:tr>
              <a:tr h="339006">
                <a:tc>
                  <a:txBody>
                    <a:bodyPr/>
                    <a:lstStyle/>
                    <a:p>
                      <a:r>
                        <a:rPr lang="it-IT" dirty="0" smtClean="0"/>
                        <a:t>Area euro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1,2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- 0,4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- 0,1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951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 idx="4294967295"/>
          </p:nvPr>
        </p:nvSpPr>
        <p:spPr>
          <a:xfrm>
            <a:off x="457200" y="387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ja-JP" sz="4000" b="1" dirty="0" err="1" smtClean="0">
                <a:solidFill>
                  <a:srgbClr val="0000FF"/>
                </a:solidFill>
                <a:latin typeface="Calibri" charset="0"/>
              </a:rPr>
              <a:t>Storia</a:t>
            </a:r>
            <a:r>
              <a:rPr lang="en-GB" altLang="ja-JP" sz="4000" b="1" dirty="0" smtClean="0">
                <a:solidFill>
                  <a:srgbClr val="0000FF"/>
                </a:solidFill>
                <a:latin typeface="Calibri" charset="0"/>
              </a:rPr>
              <a:t> di </a:t>
            </a:r>
            <a:r>
              <a:rPr lang="en-GB" altLang="ja-JP" sz="4000" b="1" dirty="0" err="1" smtClean="0">
                <a:solidFill>
                  <a:srgbClr val="0000FF"/>
                </a:solidFill>
                <a:latin typeface="Calibri" charset="0"/>
              </a:rPr>
              <a:t>una</a:t>
            </a:r>
            <a:r>
              <a:rPr lang="en-GB" altLang="ja-JP" sz="4000" b="1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GB" altLang="ja-JP" sz="4000" b="1" dirty="0" err="1" smtClean="0">
                <a:solidFill>
                  <a:srgbClr val="0000FF"/>
                </a:solidFill>
                <a:latin typeface="Calibri" charset="0"/>
              </a:rPr>
              <a:t>convergenza</a:t>
            </a:r>
            <a:r>
              <a:rPr lang="en-GB" altLang="ja-JP" sz="4000" b="1" dirty="0" smtClean="0">
                <a:solidFill>
                  <a:srgbClr val="0000FF"/>
                </a:solidFill>
                <a:latin typeface="Calibri" charset="0"/>
              </a:rPr>
              <a:t> e due code</a:t>
            </a:r>
            <a:r>
              <a:rPr lang="en-GB" altLang="ja-JP" b="1" dirty="0">
                <a:solidFill>
                  <a:srgbClr val="0000FF"/>
                </a:solidFill>
                <a:latin typeface="Calibri" charset="0"/>
              </a:rPr>
              <a:t/>
            </a:r>
            <a:br>
              <a:rPr lang="en-GB" altLang="ja-JP" b="1" dirty="0">
                <a:solidFill>
                  <a:srgbClr val="0000FF"/>
                </a:solidFill>
                <a:latin typeface="Calibri" charset="0"/>
              </a:rPr>
            </a:br>
            <a:r>
              <a:rPr lang="en-GB" altLang="ja-JP" sz="2000" b="1" dirty="0" err="1" smtClean="0">
                <a:solidFill>
                  <a:srgbClr val="0000FF"/>
                </a:solidFill>
                <a:latin typeface="Calibri" charset="0"/>
              </a:rPr>
              <a:t>Crescita</a:t>
            </a:r>
            <a:r>
              <a:rPr lang="en-GB" altLang="ja-JP" sz="2000" b="1" dirty="0" smtClean="0">
                <a:solidFill>
                  <a:srgbClr val="0000FF"/>
                </a:solidFill>
                <a:latin typeface="Calibri" charset="0"/>
              </a:rPr>
              <a:t> media </a:t>
            </a:r>
            <a:r>
              <a:rPr lang="en-GB" altLang="ja-JP" sz="2000" b="1" dirty="0" err="1" smtClean="0">
                <a:solidFill>
                  <a:srgbClr val="0000FF"/>
                </a:solidFill>
                <a:latin typeface="Calibri" charset="0"/>
              </a:rPr>
              <a:t>annua</a:t>
            </a:r>
            <a:r>
              <a:rPr lang="en-GB" altLang="ja-JP" sz="2000" b="1" dirty="0" smtClean="0">
                <a:solidFill>
                  <a:srgbClr val="0000FF"/>
                </a:solidFill>
                <a:latin typeface="Calibri" charset="0"/>
              </a:rPr>
              <a:t> del PIL per </a:t>
            </a:r>
            <a:r>
              <a:rPr lang="en-GB" altLang="ja-JP" sz="2000" b="1" dirty="0" err="1" smtClean="0">
                <a:solidFill>
                  <a:srgbClr val="0000FF"/>
                </a:solidFill>
                <a:latin typeface="Calibri" charset="0"/>
              </a:rPr>
              <a:t>abitante</a:t>
            </a:r>
            <a:endParaRPr lang="en-GB" sz="2000" b="1" dirty="0">
              <a:solidFill>
                <a:srgbClr val="0000FF"/>
              </a:solidFill>
              <a:latin typeface="Calibri" charset="0"/>
            </a:endParaRPr>
          </a:p>
        </p:txBody>
      </p:sp>
      <p:graphicFrame>
        <p:nvGraphicFramePr>
          <p:cNvPr id="7619" name="Group 451"/>
          <p:cNvGraphicFramePr>
            <a:graphicFrameLocks noGrp="1"/>
          </p:cNvGraphicFramePr>
          <p:nvPr>
            <p:ph idx="4294967295"/>
          </p:nvPr>
        </p:nvGraphicFramePr>
        <p:xfrm>
          <a:off x="457200" y="1752600"/>
          <a:ext cx="8408988" cy="40036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01850"/>
                <a:gridCol w="2103438"/>
                <a:gridCol w="2101850"/>
                <a:gridCol w="2101850"/>
              </a:tblGrid>
              <a:tr h="6238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1870-1896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1896-1992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1992-2010*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ITALY</a:t>
                      </a: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0,6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2,4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FRANCE</a:t>
                      </a: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1,4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GERMANY</a:t>
                      </a:r>
                      <a:endParaRPr kumimoji="0" lang="en-GB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1,9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1,2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UK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1,1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1,4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1,8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  <a:defRPr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USA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1,4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2,0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1,5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JAPAN</a:t>
                      </a: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1,2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3.1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0,7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9" marR="91449" marT="45719" marB="45719" horzOverflow="overflow"/>
                </a:tc>
              </a:tr>
            </a:tbl>
          </a:graphicData>
        </a:graphic>
      </p:graphicFrame>
      <p:sp>
        <p:nvSpPr>
          <p:cNvPr id="19459" name="Text Box 54"/>
          <p:cNvSpPr txBox="1">
            <a:spLocks noChangeArrowheads="1"/>
          </p:cNvSpPr>
          <p:nvPr/>
        </p:nvSpPr>
        <p:spPr bwMode="auto">
          <a:xfrm>
            <a:off x="457200" y="6172200"/>
            <a:ext cx="396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/>
          </a:p>
        </p:txBody>
      </p:sp>
      <p:sp>
        <p:nvSpPr>
          <p:cNvPr id="19460" name="Text Box 55"/>
          <p:cNvSpPr txBox="1">
            <a:spLocks noChangeArrowheads="1"/>
          </p:cNvSpPr>
          <p:nvPr/>
        </p:nvSpPr>
        <p:spPr bwMode="auto">
          <a:xfrm>
            <a:off x="403225" y="6324600"/>
            <a:ext cx="3330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/>
          </a:p>
        </p:txBody>
      </p:sp>
      <p:sp>
        <p:nvSpPr>
          <p:cNvPr id="19461" name="Text Box 56"/>
          <p:cNvSpPr txBox="1">
            <a:spLocks noChangeArrowheads="1"/>
          </p:cNvSpPr>
          <p:nvPr/>
        </p:nvSpPr>
        <p:spPr bwMode="auto">
          <a:xfrm>
            <a:off x="457200" y="6400800"/>
            <a:ext cx="4489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400" i="1">
                <a:solidFill>
                  <a:srgbClr val="000099"/>
                </a:solidFill>
              </a:rPr>
              <a:t>Fonti: Maddison (2008), Baffigi (2011) e *OCSE (2011)</a:t>
            </a:r>
          </a:p>
        </p:txBody>
      </p:sp>
    </p:spTree>
    <p:extLst>
      <p:ext uri="{BB962C8B-B14F-4D97-AF65-F5344CB8AC3E}">
        <p14:creationId xmlns:p14="http://schemas.microsoft.com/office/powerpoint/2010/main" val="334599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 smtClean="0">
                <a:solidFill>
                  <a:srgbClr val="0000FF"/>
                </a:solidFill>
              </a:rPr>
              <a:t>2. L’ECONOMIA MONDIALE</a:t>
            </a:r>
            <a:br>
              <a:rPr lang="it-IT" b="1" dirty="0" smtClean="0">
                <a:solidFill>
                  <a:srgbClr val="0000FF"/>
                </a:solidFill>
              </a:rPr>
            </a:br>
            <a:r>
              <a:rPr lang="it-IT" b="1" dirty="0" smtClean="0">
                <a:solidFill>
                  <a:srgbClr val="0000FF"/>
                </a:solidFill>
              </a:rPr>
              <a:t>1989-2013</a:t>
            </a:r>
            <a:endParaRPr lang="it-IT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it-IT" dirty="0" smtClean="0"/>
              <a:t>La fine della </a:t>
            </a:r>
            <a:r>
              <a:rPr lang="it-IT" dirty="0" smtClean="0">
                <a:solidFill>
                  <a:srgbClr val="FF0000"/>
                </a:solidFill>
              </a:rPr>
              <a:t>grande divergenza</a:t>
            </a:r>
          </a:p>
          <a:p>
            <a:pPr lvl="1"/>
            <a:r>
              <a:rPr lang="it-IT" sz="2400" dirty="0" smtClean="0"/>
              <a:t>Inizia probabilmente nel 16 secolo</a:t>
            </a:r>
          </a:p>
          <a:p>
            <a:pPr lvl="1"/>
            <a:r>
              <a:rPr lang="it-IT" sz="2400" dirty="0" smtClean="0"/>
              <a:t>Inizia o aumenta enormemente con la Rivoluzione Industriale (fenomeno solo Atlantico e Giapponese)</a:t>
            </a:r>
          </a:p>
          <a:p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big bang </a:t>
            </a:r>
            <a:r>
              <a:rPr lang="it-IT" dirty="0" smtClean="0"/>
              <a:t>(1989-1992)</a:t>
            </a:r>
          </a:p>
          <a:p>
            <a:pPr lvl="1"/>
            <a:r>
              <a:rPr lang="it-IT" sz="2400" dirty="0" smtClean="0"/>
              <a:t>Fine guerra fredda</a:t>
            </a:r>
          </a:p>
          <a:p>
            <a:pPr lvl="1"/>
            <a:r>
              <a:rPr lang="it-IT" sz="2400" dirty="0" smtClean="0"/>
              <a:t>Diffusione ICT</a:t>
            </a:r>
          </a:p>
          <a:p>
            <a:pPr lvl="1"/>
            <a:r>
              <a:rPr lang="it-IT" sz="2400" dirty="0" smtClean="0"/>
              <a:t>Maastricht </a:t>
            </a:r>
          </a:p>
          <a:p>
            <a:pPr lvl="1"/>
            <a:r>
              <a:rPr lang="it-IT" sz="2400" dirty="0" smtClean="0"/>
              <a:t>Consolidamento riformisti in Cina</a:t>
            </a:r>
          </a:p>
          <a:p>
            <a:pPr lvl="1"/>
            <a:r>
              <a:rPr lang="it-IT" sz="2400" dirty="0" smtClean="0"/>
              <a:t>Svolta pro-crescita in India (</a:t>
            </a:r>
            <a:r>
              <a:rPr lang="it-IT" sz="2400" dirty="0" err="1" smtClean="0"/>
              <a:t>Singh</a:t>
            </a:r>
            <a:r>
              <a:rPr lang="it-IT" sz="2400" dirty="0" smtClean="0"/>
              <a:t>)</a:t>
            </a:r>
          </a:p>
          <a:p>
            <a:pPr lvl="1"/>
            <a:endParaRPr lang="it-IT" sz="2400" dirty="0" smtClean="0"/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861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36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Italia </a:t>
            </a:r>
            <a:r>
              <a:rPr lang="en-GB" sz="3600" b="1" dirty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&amp; </a:t>
            </a:r>
            <a:r>
              <a:rPr lang="en-GB" sz="3600" b="1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altri</a:t>
            </a:r>
            <a:r>
              <a:rPr lang="en-GB" sz="36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GB" sz="3600" b="1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paesi</a:t>
            </a:r>
            <a:r>
              <a:rPr lang="en-GB" sz="36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, </a:t>
            </a:r>
            <a:r>
              <a:rPr lang="en-GB" sz="3600" b="1" dirty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1992-2010</a:t>
            </a:r>
            <a:br>
              <a:rPr lang="en-GB" sz="3600" b="1" dirty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</a:br>
            <a:r>
              <a:rPr lang="en-GB" sz="2400" b="1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Crescita</a:t>
            </a:r>
            <a:r>
              <a:rPr lang="en-GB" sz="24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media </a:t>
            </a:r>
            <a:r>
              <a:rPr lang="en-GB" sz="2400" b="1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annua</a:t>
            </a:r>
            <a:r>
              <a:rPr lang="en-GB" sz="2400" b="1" dirty="0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 del PIL per </a:t>
            </a:r>
            <a:r>
              <a:rPr lang="en-GB" sz="2400" b="1" dirty="0" err="1" smtClean="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abitante</a:t>
            </a:r>
            <a:endParaRPr lang="en-GB" sz="2400" b="1" dirty="0">
              <a:solidFill>
                <a:srgbClr val="000099"/>
              </a:solidFill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16527" name="Group 143"/>
          <p:cNvGraphicFramePr>
            <a:graphicFrameLocks noGrp="1"/>
          </p:cNvGraphicFramePr>
          <p:nvPr>
            <p:ph idx="4294967295"/>
          </p:nvPr>
        </p:nvGraphicFramePr>
        <p:xfrm>
          <a:off x="1001713" y="1752600"/>
          <a:ext cx="6942137" cy="4438651"/>
        </p:xfrm>
        <a:graphic>
          <a:graphicData uri="http://schemas.openxmlformats.org/drawingml/2006/table">
            <a:tbl>
              <a:tblPr/>
              <a:tblGrid>
                <a:gridCol w="1762125"/>
                <a:gridCol w="1652587"/>
                <a:gridCol w="1706563"/>
                <a:gridCol w="1820862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5" marR="91445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1992-2000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2000-2007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2007-2010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ITALY</a:t>
                      </a:r>
                    </a:p>
                  </a:txBody>
                  <a:tcPr marL="91445" marR="91445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1.7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0.7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- 2.2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FRANCE</a:t>
                      </a:r>
                    </a:p>
                  </a:txBody>
                  <a:tcPr marL="91445" marR="91445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1.7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1.1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-1.0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GERMANY</a:t>
                      </a:r>
                    </a:p>
                  </a:txBody>
                  <a:tcPr marL="91445" marR="91445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1,5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1,3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0,1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UK</a:t>
                      </a:r>
                    </a:p>
                  </a:txBody>
                  <a:tcPr marL="91445" marR="91445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3,1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2,1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-1,9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JAPAN</a:t>
                      </a:r>
                    </a:p>
                  </a:txBody>
                  <a:tcPr marL="91445" marR="91445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0,7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1,5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-1,2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13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USA</a:t>
                      </a:r>
                    </a:p>
                  </a:txBody>
                  <a:tcPr marL="91445" marR="91445"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2,7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1,4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-1,2</a:t>
                      </a:r>
                    </a:p>
                  </a:txBody>
                  <a:tcPr marL="91445" marR="91445"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54317" name="Text Box 122"/>
          <p:cNvSpPr txBox="1">
            <a:spLocks noChangeArrowheads="1"/>
          </p:cNvSpPr>
          <p:nvPr/>
        </p:nvSpPr>
        <p:spPr bwMode="auto">
          <a:xfrm>
            <a:off x="533400" y="6400800"/>
            <a:ext cx="556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i="1">
                <a:solidFill>
                  <a:srgbClr val="000099"/>
                </a:solidFill>
              </a:rPr>
              <a:t>Source:  OCSE (2011)</a:t>
            </a:r>
          </a:p>
        </p:txBody>
      </p:sp>
    </p:spTree>
    <p:extLst>
      <p:ext uri="{BB962C8B-B14F-4D97-AF65-F5344CB8AC3E}">
        <p14:creationId xmlns:p14="http://schemas.microsoft.com/office/powerpoint/2010/main" val="7796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</a:rPr>
              <a:t/>
            </a:r>
            <a:br>
              <a:rPr lang="it-IT" sz="3200" b="1" dirty="0" smtClean="0">
                <a:solidFill>
                  <a:srgbClr val="3366FF"/>
                </a:solidFill>
              </a:rPr>
            </a:br>
            <a:r>
              <a:rPr lang="it-IT" sz="3200" b="1" dirty="0">
                <a:solidFill>
                  <a:srgbClr val="3366FF"/>
                </a:solidFill>
              </a:rPr>
              <a:t/>
            </a:r>
            <a:br>
              <a:rPr lang="it-IT" sz="3200" b="1" dirty="0">
                <a:solidFill>
                  <a:srgbClr val="3366FF"/>
                </a:solidFill>
              </a:rPr>
            </a:br>
            <a:r>
              <a:rPr lang="it-IT" sz="3200" b="1" dirty="0" smtClean="0">
                <a:solidFill>
                  <a:srgbClr val="3366FF"/>
                </a:solidFill>
              </a:rPr>
              <a:t>Aumento del PIL p.c. in Italia e altri paesi</a:t>
            </a:r>
            <a:br>
              <a:rPr lang="it-IT" sz="3200" b="1" dirty="0" smtClean="0">
                <a:solidFill>
                  <a:srgbClr val="3366FF"/>
                </a:solidFill>
              </a:rPr>
            </a:br>
            <a:r>
              <a:rPr lang="it-IT" sz="3200" b="1" dirty="0" smtClean="0">
                <a:solidFill>
                  <a:srgbClr val="3366FF"/>
                </a:solidFill>
              </a:rPr>
              <a:t> (1990=100)</a:t>
            </a:r>
            <a:br>
              <a:rPr lang="it-IT" sz="3200" b="1" dirty="0" smtClean="0">
                <a:solidFill>
                  <a:srgbClr val="3366FF"/>
                </a:solidFill>
              </a:rPr>
            </a:br>
            <a:r>
              <a:rPr lang="it-IT" sz="3200" b="1" dirty="0" smtClean="0">
                <a:solidFill>
                  <a:srgbClr val="3366FF"/>
                </a:solidFill>
              </a:rPr>
              <a:t/>
            </a:r>
            <a:br>
              <a:rPr lang="it-IT" sz="3200" b="1" dirty="0" smtClean="0">
                <a:solidFill>
                  <a:srgbClr val="3366FF"/>
                </a:solidFill>
              </a:rPr>
            </a:br>
            <a:endParaRPr lang="it-IT" sz="3200" b="1" dirty="0">
              <a:solidFill>
                <a:srgbClr val="3366FF"/>
              </a:solidFill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rcRect l="815" r="8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8154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3366FF"/>
                </a:solidFill>
              </a:rPr>
              <a:t>Costo del lavoro per unità di prodotto</a:t>
            </a:r>
            <a:br>
              <a:rPr lang="it-IT" sz="3600" b="1" dirty="0" smtClean="0">
                <a:solidFill>
                  <a:srgbClr val="3366FF"/>
                </a:solidFill>
              </a:rPr>
            </a:br>
            <a:r>
              <a:rPr lang="it-IT" sz="3600" b="1" dirty="0" smtClean="0">
                <a:solidFill>
                  <a:srgbClr val="3366FF"/>
                </a:solidFill>
              </a:rPr>
              <a:t>(1998=100)</a:t>
            </a:r>
            <a:endParaRPr lang="it-IT" sz="3600" b="1" dirty="0">
              <a:solidFill>
                <a:srgbClr val="3366FF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4226" r="4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7551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08050"/>
          </a:xfrm>
        </p:spPr>
        <p:txBody>
          <a:bodyPr/>
          <a:lstStyle/>
          <a:p>
            <a:r>
              <a:rPr lang="it-IT" sz="4000" b="1" dirty="0" smtClean="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Speranza di vita alla nascita</a:t>
            </a:r>
            <a:endParaRPr lang="it-IT" sz="4000" b="1" dirty="0">
              <a:solidFill>
                <a:srgbClr val="0000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3" y="1020763"/>
            <a:ext cx="8753475" cy="6172200"/>
          </a:xfrm>
        </p:spPr>
      </p:pic>
    </p:spTree>
    <p:extLst>
      <p:ext uri="{BB962C8B-B14F-4D97-AF65-F5344CB8AC3E}">
        <p14:creationId xmlns:p14="http://schemas.microsoft.com/office/powerpoint/2010/main" val="704428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4"/>
          <p:cNvSpPr txBox="1">
            <a:spLocks noChangeArrowheads="1"/>
          </p:cNvSpPr>
          <p:nvPr/>
        </p:nvSpPr>
        <p:spPr bwMode="auto">
          <a:xfrm>
            <a:off x="533400" y="64008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i="1" dirty="0" err="1">
                <a:solidFill>
                  <a:srgbClr val="000099"/>
                </a:solidFill>
              </a:rPr>
              <a:t>Fonte</a:t>
            </a:r>
            <a:r>
              <a:rPr lang="en-GB" sz="1400" i="1" dirty="0">
                <a:solidFill>
                  <a:srgbClr val="000099"/>
                </a:solidFill>
              </a:rPr>
              <a:t>: </a:t>
            </a:r>
            <a:r>
              <a:rPr lang="en-GB" sz="1400" i="1" dirty="0" err="1">
                <a:solidFill>
                  <a:srgbClr val="000099"/>
                </a:solidFill>
              </a:rPr>
              <a:t>Bertola</a:t>
            </a:r>
            <a:r>
              <a:rPr lang="en-GB" sz="1400" i="1" dirty="0">
                <a:solidFill>
                  <a:srgbClr val="000099"/>
                </a:solidFill>
              </a:rPr>
              <a:t> </a:t>
            </a:r>
            <a:r>
              <a:rPr lang="en-GB" sz="1400" i="1" dirty="0" err="1">
                <a:solidFill>
                  <a:srgbClr val="000099"/>
                </a:solidFill>
              </a:rPr>
              <a:t>e</a:t>
            </a:r>
            <a:r>
              <a:rPr lang="en-GB" sz="1400" i="1" dirty="0">
                <a:solidFill>
                  <a:srgbClr val="000099"/>
                </a:solidFill>
              </a:rPr>
              <a:t> </a:t>
            </a:r>
            <a:r>
              <a:rPr lang="en-GB" sz="1400" i="1" dirty="0" err="1">
                <a:solidFill>
                  <a:srgbClr val="000099"/>
                </a:solidFill>
              </a:rPr>
              <a:t>Sestito</a:t>
            </a:r>
            <a:r>
              <a:rPr lang="en-GB" sz="1400" i="1" dirty="0">
                <a:solidFill>
                  <a:srgbClr val="000099"/>
                </a:solidFill>
              </a:rPr>
              <a:t> (</a:t>
            </a:r>
            <a:r>
              <a:rPr lang="en-GB" sz="1400" i="1" dirty="0" smtClean="0">
                <a:solidFill>
                  <a:srgbClr val="000099"/>
                </a:solidFill>
              </a:rPr>
              <a:t>2013)</a:t>
            </a:r>
            <a:endParaRPr lang="en-GB" sz="1400" i="1" dirty="0">
              <a:solidFill>
                <a:srgbClr val="000099"/>
              </a:solidFill>
            </a:endParaRPr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371600" y="685801"/>
            <a:ext cx="682604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GB" sz="4000" b="1" dirty="0" smtClean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4000" b="1" dirty="0" smtClean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4000" b="1" dirty="0">
              <a:solidFill>
                <a:srgbClr val="000099"/>
              </a:solidFill>
            </a:endParaRPr>
          </a:p>
        </p:txBody>
      </p:sp>
      <p:graphicFrame>
        <p:nvGraphicFramePr>
          <p:cNvPr id="39939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666875" y="3114675"/>
          <a:ext cx="16192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Immagine bitmap" r:id="rId4" imgW="1619476" imgH="1619476" progId="">
                  <p:embed/>
                </p:oleObj>
              </mc:Choice>
              <mc:Fallback>
                <p:oleObj name="Immagine bitmap" r:id="rId4" imgW="1619476" imgH="161947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3114675"/>
                        <a:ext cx="1619250" cy="16192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3690172"/>
              </p:ext>
            </p:extLst>
          </p:nvPr>
        </p:nvGraphicFramePr>
        <p:xfrm>
          <a:off x="694267" y="230187"/>
          <a:ext cx="7924800" cy="665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6" imgW="10579100" imgH="7696200" progId="">
                  <p:embed/>
                </p:oleObj>
              </mc:Choice>
              <mc:Fallback>
                <p:oleObj name="Acrobat Document" r:id="rId6" imgW="10579100" imgH="7696200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267" y="230187"/>
                        <a:ext cx="7924800" cy="6657447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88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79388" y="662414"/>
            <a:ext cx="89646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3000" b="1" dirty="0" err="1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Anni</a:t>
            </a:r>
            <a:r>
              <a:rPr lang="en-GB" sz="3000" b="1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di </a:t>
            </a:r>
            <a:r>
              <a:rPr lang="en-GB" sz="3000" b="1" dirty="0" err="1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educazione</a:t>
            </a:r>
            <a:r>
              <a:rPr lang="en-GB" sz="3000" b="1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3000" b="1" dirty="0" err="1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universitaria</a:t>
            </a:r>
            <a:r>
              <a:rPr lang="en-GB" sz="3000" b="1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(pop di </a:t>
            </a:r>
            <a:r>
              <a:rPr lang="en-GB" sz="3000" b="1" dirty="0" err="1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età</a:t>
            </a:r>
            <a:r>
              <a:rPr lang="en-GB" sz="3000" b="1" dirty="0" smtClean="0">
                <a:solidFill>
                  <a:srgbClr val="0000FF"/>
                </a:solidFill>
                <a:latin typeface="+mj-lt"/>
                <a:ea typeface="Calibri" pitchFamily="34" charset="0"/>
                <a:cs typeface="Times New Roman" pitchFamily="18" charset="0"/>
              </a:rPr>
              <a:t> 25+)</a:t>
            </a:r>
            <a:endParaRPr lang="en-GB" sz="3000" dirty="0" smtClean="0">
              <a:solidFill>
                <a:srgbClr val="0000FF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GB" dirty="0"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5665" name="Group 3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408185"/>
              </p:ext>
            </p:extLst>
          </p:nvPr>
        </p:nvGraphicFramePr>
        <p:xfrm>
          <a:off x="1958962" y="1493411"/>
          <a:ext cx="5793336" cy="3897162"/>
        </p:xfrm>
        <a:graphic>
          <a:graphicData uri="http://schemas.openxmlformats.org/drawingml/2006/table">
            <a:tbl>
              <a:tblPr/>
              <a:tblGrid>
                <a:gridCol w="1836481"/>
                <a:gridCol w="1243033"/>
                <a:gridCol w="1244637"/>
                <a:gridCol w="1469185"/>
              </a:tblGrid>
              <a:tr h="915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 1970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 1995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 2005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France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0.146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0.419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0.597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Germany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0.551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0.684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Italy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0.086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0.336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Spain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0.075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0.410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0.787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Sweden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0.246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0.723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0.901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United Kingdom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0.399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0.595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South 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0.674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6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0.674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1.474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1.682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77" name="Rectangle 299"/>
          <p:cNvSpPr>
            <a:spLocks noChangeArrowheads="1"/>
          </p:cNvSpPr>
          <p:nvPr/>
        </p:nvSpPr>
        <p:spPr bwMode="auto">
          <a:xfrm>
            <a:off x="144016" y="5848376"/>
            <a:ext cx="10116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GB" sz="1200" i="1" dirty="0">
                <a:latin typeface="+mj-lt"/>
                <a:ea typeface="Calibri" pitchFamily="34" charset="0"/>
                <a:cs typeface="Times New Roman" pitchFamily="18" charset="0"/>
              </a:rPr>
              <a:t>Note</a:t>
            </a:r>
            <a:r>
              <a:rPr lang="en-GB" sz="1200" dirty="0">
                <a:latin typeface="+mj-lt"/>
                <a:ea typeface="Calibri" pitchFamily="34" charset="0"/>
                <a:cs typeface="Times New Roman" pitchFamily="18" charset="0"/>
              </a:rPr>
              <a:t>: cognitive skills based on average maths and science scores at end of secondary school during 1964-2003 and converted </a:t>
            </a:r>
            <a:r>
              <a:rPr lang="en-GB" sz="1200" dirty="0" smtClean="0">
                <a:latin typeface="+mj-lt"/>
                <a:ea typeface="Calibri" pitchFamily="34" charset="0"/>
                <a:cs typeface="Times New Roman" pitchFamily="18" charset="0"/>
              </a:rPr>
              <a:t>into</a:t>
            </a:r>
            <a:br>
              <a:rPr lang="en-GB" sz="1200" dirty="0" smtClean="0">
                <a:latin typeface="+mj-lt"/>
                <a:ea typeface="Calibri" pitchFamily="34" charset="0"/>
                <a:cs typeface="Times New Roman" pitchFamily="18" charset="0"/>
              </a:rPr>
            </a:br>
            <a:r>
              <a:rPr lang="en-GB" sz="12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1200" dirty="0">
                <a:latin typeface="+mj-lt"/>
                <a:ea typeface="Calibri" pitchFamily="34" charset="0"/>
                <a:cs typeface="Times New Roman" pitchFamily="18" charset="0"/>
              </a:rPr>
              <a:t>PISA scale; </a:t>
            </a:r>
            <a:r>
              <a:rPr lang="en-GB" sz="1200" dirty="0" smtClean="0">
                <a:latin typeface="+mj-lt"/>
                <a:ea typeface="Calibri" pitchFamily="34" charset="0"/>
                <a:cs typeface="Times New Roman" pitchFamily="18" charset="0"/>
              </a:rPr>
              <a:t>average </a:t>
            </a:r>
            <a:r>
              <a:rPr lang="en-GB" sz="1200" dirty="0">
                <a:latin typeface="+mj-lt"/>
                <a:ea typeface="Calibri" pitchFamily="34" charset="0"/>
                <a:cs typeface="Times New Roman" pitchFamily="18" charset="0"/>
              </a:rPr>
              <a:t>years of tertiary education are for population aged 25 and over.</a:t>
            </a:r>
          </a:p>
          <a:p>
            <a:pPr eaLnBrk="0" hangingPunct="0"/>
            <a:r>
              <a:rPr lang="en-GB" sz="1200" i="1" dirty="0">
                <a:latin typeface="+mj-lt"/>
                <a:ea typeface="Calibri" pitchFamily="34" charset="0"/>
                <a:cs typeface="Times New Roman" pitchFamily="18" charset="0"/>
              </a:rPr>
              <a:t>Sources</a:t>
            </a:r>
            <a:r>
              <a:rPr lang="en-GB" sz="1200" dirty="0">
                <a:latin typeface="+mj-lt"/>
                <a:ea typeface="Calibri" pitchFamily="34" charset="0"/>
                <a:cs typeface="Times New Roman" pitchFamily="18" charset="0"/>
              </a:rPr>
              <a:t>: </a:t>
            </a:r>
            <a:r>
              <a:rPr lang="en-GB" sz="1200" dirty="0" err="1">
                <a:latin typeface="+mj-lt"/>
                <a:ea typeface="Calibri" pitchFamily="34" charset="0"/>
                <a:cs typeface="Times New Roman" pitchFamily="18" charset="0"/>
              </a:rPr>
              <a:t>Barro</a:t>
            </a:r>
            <a:r>
              <a:rPr lang="en-GB" sz="1200" dirty="0">
                <a:latin typeface="+mj-lt"/>
                <a:ea typeface="Calibri" pitchFamily="34" charset="0"/>
                <a:cs typeface="Times New Roman" pitchFamily="18" charset="0"/>
              </a:rPr>
              <a:t> and Lee (2010); </a:t>
            </a:r>
            <a:r>
              <a:rPr lang="en-GB" sz="1200" dirty="0" err="1">
                <a:latin typeface="+mj-lt"/>
                <a:ea typeface="Calibri" pitchFamily="34" charset="0"/>
                <a:cs typeface="Times New Roman" pitchFamily="18" charset="0"/>
              </a:rPr>
              <a:t>Hanushek</a:t>
            </a:r>
            <a:r>
              <a:rPr lang="en-GB" sz="1200" dirty="0">
                <a:latin typeface="+mj-lt"/>
                <a:ea typeface="Calibri" pitchFamily="34" charset="0"/>
                <a:cs typeface="Times New Roman" pitchFamily="18" charset="0"/>
              </a:rPr>
              <a:t> and </a:t>
            </a:r>
            <a:r>
              <a:rPr lang="en-GB" sz="1200" dirty="0" err="1">
                <a:latin typeface="+mj-lt"/>
                <a:ea typeface="Calibri" pitchFamily="34" charset="0"/>
                <a:cs typeface="Times New Roman" pitchFamily="18" charset="0"/>
              </a:rPr>
              <a:t>Woessmann</a:t>
            </a:r>
            <a:r>
              <a:rPr lang="en-GB" sz="1200" dirty="0">
                <a:latin typeface="+mj-lt"/>
                <a:ea typeface="Calibri" pitchFamily="34" charset="0"/>
                <a:cs typeface="Times New Roman" pitchFamily="18" charset="0"/>
              </a:rPr>
              <a:t> (2009).</a:t>
            </a:r>
          </a:p>
        </p:txBody>
      </p:sp>
    </p:spTree>
    <p:extLst>
      <p:ext uri="{BB962C8B-B14F-4D97-AF65-F5344CB8AC3E}">
        <p14:creationId xmlns:p14="http://schemas.microsoft.com/office/powerpoint/2010/main" val="27104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87" name="Group 179"/>
          <p:cNvGraphicFramePr>
            <a:graphicFrameLocks noGrp="1"/>
          </p:cNvGraphicFramePr>
          <p:nvPr/>
        </p:nvGraphicFramePr>
        <p:xfrm>
          <a:off x="838200" y="1600200"/>
          <a:ext cx="7391400" cy="4343401"/>
        </p:xfrm>
        <a:graphic>
          <a:graphicData uri="http://schemas.openxmlformats.org/drawingml/2006/table">
            <a:tbl>
              <a:tblPr/>
              <a:tblGrid>
                <a:gridCol w="2028825"/>
                <a:gridCol w="1341438"/>
                <a:gridCol w="1341437"/>
                <a:gridCol w="1338263"/>
                <a:gridCol w="1341437"/>
              </a:tblGrid>
              <a:tr h="5588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Regions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1951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1971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2001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2010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682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Average years of formal education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it-IT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 population aged 25-64)</a:t>
                      </a:r>
                      <a:endParaRPr kumimoji="0" 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7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N-W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8.9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11.0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N-E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8.6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11.0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Centre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8.8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11.3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South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10.2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ITALY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4.1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5.0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10.8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712" name="Rectangle 1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b="1" dirty="0" smtClean="0">
                <a:solidFill>
                  <a:srgbClr val="000099"/>
                </a:solidFill>
                <a:cs typeface="+mj-cs"/>
              </a:rPr>
              <a:t>Human Capital</a:t>
            </a:r>
          </a:p>
        </p:txBody>
      </p:sp>
      <p:sp>
        <p:nvSpPr>
          <p:cNvPr id="57396" name="Text Box 113"/>
          <p:cNvSpPr txBox="1">
            <a:spLocks noChangeArrowheads="1"/>
          </p:cNvSpPr>
          <p:nvPr/>
        </p:nvSpPr>
        <p:spPr bwMode="auto">
          <a:xfrm>
            <a:off x="381000" y="6400800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i="1">
                <a:solidFill>
                  <a:srgbClr val="000099"/>
                </a:solidFill>
              </a:rPr>
              <a:t>Fonte: Bertola e Sestito (2011)</a:t>
            </a:r>
          </a:p>
        </p:txBody>
      </p:sp>
    </p:spTree>
    <p:extLst>
      <p:ext uri="{BB962C8B-B14F-4D97-AF65-F5344CB8AC3E}">
        <p14:creationId xmlns:p14="http://schemas.microsoft.com/office/powerpoint/2010/main" val="374968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La </a:t>
            </a:r>
            <a:r>
              <a:rPr lang="en-US" b="1" dirty="0" err="1" smtClean="0">
                <a:solidFill>
                  <a:srgbClr val="0000FF"/>
                </a:solidFill>
              </a:rPr>
              <a:t>triade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impossibile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dell’Italia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Secondo </a:t>
            </a:r>
            <a:r>
              <a:rPr lang="it-IT" i="1" dirty="0" smtClean="0"/>
              <a:t>FT</a:t>
            </a:r>
            <a:r>
              <a:rPr lang="it-IT" dirty="0" smtClean="0"/>
              <a:t> </a:t>
            </a:r>
            <a:r>
              <a:rPr lang="it-IT" dirty="0"/>
              <a:t>l</a:t>
            </a:r>
            <a:r>
              <a:rPr lang="it-IT" dirty="0" smtClean="0"/>
              <a:t>’ establishment italiano ha scelto di:</a:t>
            </a:r>
          </a:p>
          <a:p>
            <a:pPr marL="0" indent="0">
              <a:buNone/>
            </a:pPr>
            <a:r>
              <a:rPr lang="it-IT" dirty="0" smtClean="0"/>
              <a:t>		- Non fare riforme</a:t>
            </a:r>
          </a:p>
          <a:p>
            <a:pPr marL="0" indent="0">
              <a:buNone/>
            </a:pPr>
            <a:r>
              <a:rPr lang="it-IT" dirty="0" smtClean="0"/>
              <a:t>		- Non fare default</a:t>
            </a:r>
          </a:p>
          <a:p>
            <a:pPr marL="0" indent="0">
              <a:buNone/>
            </a:pPr>
            <a:r>
              <a:rPr lang="it-IT" dirty="0" smtClean="0"/>
              <a:t>		- Restare nell’eurozona</a:t>
            </a:r>
          </a:p>
          <a:p>
            <a:pPr marL="0" indent="0">
              <a:buNone/>
            </a:pPr>
            <a:r>
              <a:rPr lang="it-IT" dirty="0" smtClean="0"/>
              <a:t>Le tre cose insieme non sono possibili: condannano l’Italia a una lunga stagnazione seguita, tra un numero di anni più o meno lungo, al default e/o all’uscita dall’euro.</a:t>
            </a:r>
          </a:p>
          <a:p>
            <a:pPr marL="0" indent="0">
              <a:buNone/>
            </a:pPr>
            <a:r>
              <a:rPr lang="it-IT" dirty="0" smtClean="0"/>
              <a:t>	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5714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2482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DISTRIBUZIONE % DEL PIL MONDIALE PER AREE GEOGRAFICHE</a:t>
            </a:r>
            <a:br>
              <a:rPr lang="en-US" sz="2000" b="1" dirty="0" smtClean="0">
                <a:solidFill>
                  <a:srgbClr val="0000FF"/>
                </a:solidFill>
              </a:rPr>
            </a:br>
            <a:r>
              <a:rPr lang="en-US" sz="2000" b="1" dirty="0" smtClean="0">
                <a:solidFill>
                  <a:srgbClr val="0000FF"/>
                </a:solidFill>
              </a:rPr>
              <a:t>2012 E 2025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46" y="1249680"/>
            <a:ext cx="8917354" cy="58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19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3366FF"/>
                </a:solidFill>
              </a:rPr>
              <a:t>I ”venti contrari” di Gordon</a:t>
            </a:r>
            <a:endParaRPr lang="it-IT" sz="4000" b="1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LcParenBoth"/>
            </a:pPr>
            <a:r>
              <a:rPr lang="it-IT" dirty="0" smtClean="0"/>
              <a:t>invecchiamento </a:t>
            </a:r>
            <a:r>
              <a:rPr lang="it-IT" dirty="0"/>
              <a:t>della popolazione, </a:t>
            </a:r>
            <a:endParaRPr lang="it-IT" dirty="0" smtClean="0"/>
          </a:p>
          <a:p>
            <a:pPr marL="571500" indent="-571500">
              <a:buAutoNum type="romanLcParenBoth" startAt="2"/>
            </a:pPr>
            <a:r>
              <a:rPr lang="it-IT" dirty="0" smtClean="0"/>
              <a:t>bassa </a:t>
            </a:r>
            <a:r>
              <a:rPr lang="it-IT" dirty="0"/>
              <a:t>qualità dell’istruzione soprattutto media superiore,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(</a:t>
            </a:r>
            <a:r>
              <a:rPr lang="it-IT" dirty="0"/>
              <a:t>iii) i problemi gemelli dell’approvvigionamento </a:t>
            </a:r>
            <a:r>
              <a:rPr lang="it-IT" dirty="0" smtClean="0"/>
              <a:t>	energetico </a:t>
            </a:r>
            <a:r>
              <a:rPr lang="it-IT" dirty="0"/>
              <a:t>e dell’ambiente,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(</a:t>
            </a:r>
            <a:r>
              <a:rPr lang="it-IT" dirty="0"/>
              <a:t>iv) </a:t>
            </a:r>
            <a:r>
              <a:rPr lang="it-IT" dirty="0" smtClean="0"/>
              <a:t>disuguaglianza </a:t>
            </a:r>
            <a:r>
              <a:rPr lang="it-IT" dirty="0"/>
              <a:t>nella distribuzione del </a:t>
            </a:r>
            <a:r>
              <a:rPr lang="it-IT" dirty="0" smtClean="0"/>
              <a:t>	reddito</a:t>
            </a:r>
            <a:r>
              <a:rPr lang="it-IT" dirty="0"/>
              <a:t>,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(</a:t>
            </a:r>
            <a:r>
              <a:rPr lang="it-IT" dirty="0"/>
              <a:t>v</a:t>
            </a:r>
            <a:r>
              <a:rPr lang="it-IT" dirty="0" smtClean="0"/>
              <a:t>) eccesso </a:t>
            </a:r>
            <a:r>
              <a:rPr lang="it-IT" dirty="0"/>
              <a:t>di indebitamento pubblico e privato. </a:t>
            </a:r>
          </a:p>
        </p:txBody>
      </p:sp>
    </p:spTree>
    <p:extLst>
      <p:ext uri="{BB962C8B-B14F-4D97-AF65-F5344CB8AC3E}">
        <p14:creationId xmlns:p14="http://schemas.microsoft.com/office/powerpoint/2010/main" val="166365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Le buone notizie della “seconda globalizzazione”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Milioni e milioni di persone escono dalla povertà </a:t>
            </a:r>
            <a:r>
              <a:rPr lang="it-IT" sz="4000" dirty="0" err="1" smtClean="0"/>
              <a:t>pluri</a:t>
            </a:r>
            <a:r>
              <a:rPr lang="it-IT" sz="4000" dirty="0" smtClean="0"/>
              <a:t> millenaria</a:t>
            </a:r>
          </a:p>
          <a:p>
            <a:r>
              <a:rPr lang="it-IT" sz="4000" dirty="0" smtClean="0"/>
              <a:t>Finalmente speranza anche per l’Africa</a:t>
            </a:r>
            <a:r>
              <a:rPr lang="it-IT" sz="4000" dirty="0"/>
              <a:t>…</a:t>
            </a:r>
          </a:p>
          <a:p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786012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3366FF"/>
                </a:solidFill>
              </a:rPr>
              <a:t>Ha un futuro il welfare state? SI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Sembra che la concorrenza internazionale dei bassi salari debba obbligare i paesi ricchi a ridurre la spesa sociale.</a:t>
            </a:r>
          </a:p>
          <a:p>
            <a:r>
              <a:rPr lang="it-IT" dirty="0" smtClean="0"/>
              <a:t>Nel lungo andare non sarà così: a mano amano che il reddito crescerà nei paesi emergenti, che cresceranno la </a:t>
            </a:r>
            <a:r>
              <a:rPr lang="it-IT" dirty="0" smtClean="0"/>
              <a:t>democrazia e soprattutto la voce delle donne, crescerà anche lì la domanda di stato sociale</a:t>
            </a:r>
          </a:p>
          <a:p>
            <a:r>
              <a:rPr lang="it-IT" dirty="0" smtClean="0"/>
              <a:t>Il grand</a:t>
            </a:r>
            <a:r>
              <a:rPr lang="it-IT" dirty="0" smtClean="0"/>
              <a:t>e </a:t>
            </a:r>
            <a:r>
              <a:rPr lang="it-IT" dirty="0" smtClean="0"/>
              <a:t>nemico dello stato sociale è il debito pubblico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7524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3366FF"/>
                </a:solidFill>
              </a:rPr>
              <a:t>Ha un futuro la democrazia?  ??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Fine grande divergenza: crescita economica di paesi con tradizioni politiche diverse dalle democrazie occidentali</a:t>
            </a:r>
          </a:p>
          <a:p>
            <a:r>
              <a:rPr lang="it-IT" dirty="0" smtClean="0"/>
              <a:t>Non ha aiutato il tentativo di esportare la democrazia con le armi</a:t>
            </a:r>
          </a:p>
          <a:p>
            <a:r>
              <a:rPr lang="it-IT" dirty="0" smtClean="0"/>
              <a:t>Un mondo multi-polare rischia di accrescere tensioni tra democrazie occidentali e altre forme di governo</a:t>
            </a:r>
          </a:p>
          <a:p>
            <a:r>
              <a:rPr lang="it-IT" dirty="0" smtClean="0"/>
              <a:t>Crisi economica rischia di de-legittimare democrazia (lenta, inefficiente..) nello stesso Occidente</a:t>
            </a:r>
          </a:p>
          <a:p>
            <a:r>
              <a:rPr lang="it-IT" dirty="0" smtClean="0"/>
              <a:t>Tensioni sociali (disoccupazione, disuguaglianza, immigrazione) rendono democrazia più fragile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18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</a:rPr>
              <a:t>% della popolazione che vive in condizioni di povertà assoluta &lt; 1,25$/ giorno</a:t>
            </a:r>
            <a:endParaRPr lang="it-IT" sz="3200" b="1" dirty="0">
              <a:solidFill>
                <a:srgbClr val="3366FF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041774"/>
              </p:ext>
            </p:extLst>
          </p:nvPr>
        </p:nvGraphicFramePr>
        <p:xfrm>
          <a:off x="880543" y="2094117"/>
          <a:ext cx="6998330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91903"/>
                <a:gridCol w="1694497"/>
                <a:gridCol w="151193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20,6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valori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assoluti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1,908 </a:t>
                      </a:r>
                      <a:r>
                        <a:rPr lang="en-US" dirty="0" err="1" smtClean="0"/>
                        <a:t>miln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1,251 </a:t>
                      </a:r>
                      <a:r>
                        <a:rPr lang="en-US" dirty="0" err="1" smtClean="0"/>
                        <a:t>miln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74330"/>
              </p:ext>
            </p:extLst>
          </p:nvPr>
        </p:nvGraphicFramePr>
        <p:xfrm>
          <a:off x="940761" y="3418828"/>
          <a:ext cx="6985150" cy="14630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5748"/>
                <a:gridCol w="1975543"/>
                <a:gridCol w="2163859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Asia Orientale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Asia </a:t>
                      </a:r>
                      <a:r>
                        <a:rPr lang="en-US" dirty="0" err="1" smtClean="0"/>
                        <a:t>Meridionale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Africa Sub-</a:t>
                      </a:r>
                      <a:r>
                        <a:rPr lang="en-US" dirty="0" err="1" smtClean="0"/>
                        <a:t>Sahariana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085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La distribuzione geografica della povertà</a:t>
            </a:r>
            <a:endParaRPr lang="it-IT" b="1" dirty="0">
              <a:solidFill>
                <a:srgbClr val="3366FF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3312750680"/>
              </p:ext>
            </p:extLst>
          </p:nvPr>
        </p:nvGraphicFramePr>
        <p:xfrm>
          <a:off x="1524000" y="1651000"/>
          <a:ext cx="6096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80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 sviluppo dell’Africa, 1970-2008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t="12391" b="123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271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76" y="1651000"/>
            <a:ext cx="9220729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5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3366FF"/>
                </a:solidFill>
              </a:rPr>
              <a:t>Africa: povertà e crescita PIL</a:t>
            </a:r>
            <a:endParaRPr lang="it-IT" b="1" dirty="0">
              <a:solidFill>
                <a:srgbClr val="3366FF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3" y="1586972"/>
            <a:ext cx="7366000" cy="52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73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1012</Words>
  <Application>Microsoft Macintosh PowerPoint</Application>
  <PresentationFormat>Presentazione su schermo (4:3)</PresentationFormat>
  <Paragraphs>343</Paragraphs>
  <Slides>41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41</vt:i4>
      </vt:variant>
    </vt:vector>
  </HeadingPairs>
  <TitlesOfParts>
    <vt:vector size="44" baseType="lpstr">
      <vt:lpstr>Tema di Office</vt:lpstr>
      <vt:lpstr>Immagine bitmap</vt:lpstr>
      <vt:lpstr>Acrobat Document</vt:lpstr>
      <vt:lpstr>Crisi? Quale crisi? Una lettura della crisi misurata sui tempi lunghi  Gianni Toniolo</vt:lpstr>
      <vt:lpstr>Organizzazione della presentazione</vt:lpstr>
      <vt:lpstr>2. L’ECONOMIA MONDIALE 1989-2013</vt:lpstr>
      <vt:lpstr>Le buone notizie della “seconda globalizzazione”</vt:lpstr>
      <vt:lpstr>% della popolazione che vive in condizioni di povertà assoluta &lt; 1,25$/ giorno</vt:lpstr>
      <vt:lpstr>La distribuzione geografica della povertà</vt:lpstr>
      <vt:lpstr>Lo sviluppo dell’Africa, 1970-2008</vt:lpstr>
      <vt:lpstr>Presentazione di PowerPoint</vt:lpstr>
      <vt:lpstr>Africa: povertà e crescita PIL</vt:lpstr>
      <vt:lpstr>Oltre il PIL</vt:lpstr>
      <vt:lpstr>L’occidente e il mondo (redditi per abitante nel 2012)</vt:lpstr>
      <vt:lpstr>Le cattive notizie della “seconda globalizzazione</vt:lpstr>
      <vt:lpstr>Presentazione di PowerPoint</vt:lpstr>
      <vt:lpstr>Gli Stati Uniti della disuguaglianza Quota di reddito dei primi 10%</vt:lpstr>
      <vt:lpstr>Household expenditure inequality, 1861-2011</vt:lpstr>
      <vt:lpstr>Distribuzione reddito in alcuni paesi   (Gini: il numero più elevato indica maggiore disuguaglianza)</vt:lpstr>
      <vt:lpstr>Povertà infantile attorno al 2010</vt:lpstr>
      <vt:lpstr>Emissioni di CO2, 1960-2011</vt:lpstr>
      <vt:lpstr>Emissioni di CO2 per abitante</vt:lpstr>
      <vt:lpstr>3. CRISI? QUALE CRISI? </vt:lpstr>
      <vt:lpstr>86 a.C  &amp; 33 d.C.</vt:lpstr>
      <vt:lpstr>Presentazione di PowerPoint</vt:lpstr>
      <vt:lpstr>Charles Goodhart:</vt:lpstr>
      <vt:lpstr>Alle origini del 2007-8</vt:lpstr>
      <vt:lpstr>Produzione industriale mondiale (1929 vs. 2008)</vt:lpstr>
      <vt:lpstr>Commercio mondiale (1929 vs. 2008)</vt:lpstr>
      <vt:lpstr>Tassi di sconto (media di 7 banche centrali) (1929 vs. 2008)</vt:lpstr>
      <vt:lpstr>Crisi? Quale crisi?</vt:lpstr>
      <vt:lpstr>Storia di una convergenza e due code Crescita media annua del PIL per abitante</vt:lpstr>
      <vt:lpstr>Italia &amp; altri paesi, 1992-2010 Crescita media annua del PIL per abitante</vt:lpstr>
      <vt:lpstr>  Aumento del PIL p.c. in Italia e altri paesi  (1990=100)  </vt:lpstr>
      <vt:lpstr>Costo del lavoro per unità di prodotto (1998=100)</vt:lpstr>
      <vt:lpstr>Speranza di vita alla nascita</vt:lpstr>
      <vt:lpstr>Presentazione di PowerPoint</vt:lpstr>
      <vt:lpstr>Presentazione di PowerPoint</vt:lpstr>
      <vt:lpstr>Human Capital</vt:lpstr>
      <vt:lpstr>La triade impossibile dell’Italia</vt:lpstr>
      <vt:lpstr>DISTRIBUZIONE % DEL PIL MONDIALE PER AREE GEOGRAFICHE 2012 E 2025 </vt:lpstr>
      <vt:lpstr>I ”venti contrari” di Gordon</vt:lpstr>
      <vt:lpstr>Ha un futuro il welfare state? SI</vt:lpstr>
      <vt:lpstr>Ha un futuro la democrazia?  ??</vt:lpstr>
    </vt:vector>
  </TitlesOfParts>
  <Company>Nesting Scrl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Gianni Toniolo</dc:creator>
  <cp:lastModifiedBy>Gianni Toniolo</cp:lastModifiedBy>
  <cp:revision>35</cp:revision>
  <dcterms:created xsi:type="dcterms:W3CDTF">2013-05-31T07:04:05Z</dcterms:created>
  <dcterms:modified xsi:type="dcterms:W3CDTF">2013-10-30T15:51:16Z</dcterms:modified>
</cp:coreProperties>
</file>